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60" r:id="rId2"/>
    <p:sldId id="256" r:id="rId3"/>
    <p:sldId id="258" r:id="rId4"/>
    <p:sldId id="292" r:id="rId5"/>
    <p:sldId id="293" r:id="rId6"/>
    <p:sldId id="312" r:id="rId7"/>
    <p:sldId id="294" r:id="rId8"/>
    <p:sldId id="257" r:id="rId9"/>
    <p:sldId id="295" r:id="rId10"/>
    <p:sldId id="296" r:id="rId11"/>
    <p:sldId id="297" r:id="rId12"/>
    <p:sldId id="299" r:id="rId13"/>
    <p:sldId id="298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3" r:id="rId26"/>
    <p:sldId id="314" r:id="rId27"/>
    <p:sldId id="315" r:id="rId28"/>
    <p:sldId id="311" r:id="rId29"/>
    <p:sldId id="289" r:id="rId30"/>
    <p:sldId id="290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64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159E9B06-B077-8425-54B8-0B5D61859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82BBA75B-69AF-CD5F-F96A-6AAC119C83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159977E4-5FE0-56A1-4638-EB978BAA7B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174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EBE213D-AB41-7A24-D672-A688DA7E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2F0A17F-A5BB-CE7A-EB71-A2EED37872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E57D2051-20B0-1DA3-6FA4-CF5824FA43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3019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AB93134-9A4C-C30D-67DB-BE9A477B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37BDF4E4-461B-3A25-B640-BB11B8D92E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5F6648E-D648-2F9C-1695-C41FB12D5D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3753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D3A7AE8-4206-6771-7C34-DA0D921A3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FCB1F4A-F66B-74B2-9FE5-79FE0ED000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61A231E9-01B2-6B9B-8860-290FA333E5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1844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356D4BA-62EF-3D34-F6D8-9440EA4B9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1C738919-B801-AB7F-60BA-5A4D9CB19F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A444BDF3-813B-94A9-D971-DF46E2E96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514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98AB132-5D4C-2B1F-0993-BF5AF0953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9976D6CE-7902-3FC9-7511-5C30744825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2954100C-7FB4-185B-1C38-BE43DD251F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184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53482D8-D9AD-59A7-43CB-F86B11AD5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01E8CBCC-CF62-E8CF-3FD6-11E84F8826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9CE756AC-3F70-0274-9D20-78E8B693EE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9579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AA0DF8B-5CD2-959C-A1C9-2228B0D11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33A9F75A-395C-FEF7-4384-68E4C0EEF7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214CDBFF-289F-6EE5-EEE8-0187EEAFF4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372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8FE4928-DB70-8A83-FEED-D4DC956BF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89F8B426-D936-75E6-7747-F2D7CE2224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9746FBA1-58F9-D9B1-4861-3161B2389E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259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40A02DA-0171-711D-7F0E-2A940105F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0C3D882-8275-092E-2B67-5A20D37AAC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56DD768-1CB8-F08A-0ABE-535D42BEA7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124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CA2854F-D126-3205-3DF4-A99CCCB3D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3EE2D3F9-FD16-578B-10CD-B06DC5C08C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6A6D55B-7A1C-8795-7D01-CF668DAC79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73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E096165-90EC-E72D-225E-C6D506205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BB3CAA1-04BA-05B7-4E5C-7803001FD5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0920AE87-88E0-F609-85B9-8863962CA5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4730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597ACC86-BD04-8ABA-4BA5-3F0EB1B9A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65698099-C626-C2BF-80E6-348405E0A3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69655D74-C935-BEF2-2093-D954A8FD35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983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03AEAF6-88E4-391A-DEA1-135B240D8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2C8726A5-B1A7-157B-15D2-155EAD17C5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52E137EC-D1C0-F7F6-9DED-7DB0E233EC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0863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905E18DD-EC41-FA54-D3A2-6D9ED80B8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26EDFB3-BE3C-A849-6DF5-D33F7CCCF0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6EE83A7E-2379-8CE1-49CB-1134946CCE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1557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C343679-8B89-79E4-1C77-1D9DBF6E5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40AA28B-D404-8E7B-5DF1-0BC77ADEEB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061F543D-1D26-1A88-814C-82BE178DA2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3700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DFE1A62-4BB6-7425-2B67-DE309D9FE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2BF18ED6-4802-24CC-357C-BDC18BD4D0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A892820E-0D63-D7A5-6528-FB309941A9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4245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9269EFE4-1B64-3463-9592-970800A67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6008D0F-D316-F564-94D6-A2B41A6BA4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979740A9-7ADC-F57A-B997-191434407D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8778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5F27AC6-0389-A332-7AC5-F67C958D9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E1F46D6-4B00-F992-5E26-C63FF9FC53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141508D-0B17-B5FA-0DB3-789D23EBCC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59036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E511A200-1000-4DB1-10F2-58FA74B7A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2705E895-E31A-FFBE-C181-C2B8B1BB9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E7AFBD5C-926B-9BC9-DDA7-7731B2014F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51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F79D648B-6D16-2B88-F7BF-BA68EC9F3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2CE073C5-B7B3-B3E6-0B98-83890149C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501E027-DA2D-93E1-E1F8-BAA787FE6E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231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27FD5CE1-0BC0-DFCA-ECFA-44F5E694C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D8C88842-8A58-248E-1B4F-15D4752EBA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00CD78D4-2F2F-26E6-CDD4-D950416DA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17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DE90A08-BA48-C6B2-9424-8E407930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A3E0FB7A-D8BA-099F-C35C-F0571CF20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A37A2F2-5101-0F5D-9118-EF70881540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721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51AA383-8A0A-EAC8-35C7-3DDDFE257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1D3EF00A-DB6E-D46E-A200-EB4D37203E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52187337-9EE9-432E-75C6-87EFA2DC55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595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D871B64C-8281-C876-A0A4-A29FB48F3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3DE099F4-1D4E-8F96-EA2E-74163B5EC7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3E1C79A7-6FC5-CC6D-DFA9-0A72BDAD1F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9386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D10CC41-8510-A22E-7AD4-B7DE9C7B2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32389C9-6D05-CCD6-E5A0-9DE5859432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41E3EB60-5251-4A64-0944-675CF62E7B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8270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3DF294B-1CE1-E452-B1AE-62043AF23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857374F8-B4C2-D1E5-219E-2EC5FDA2ED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44AA1C94-DFB9-412B-7CEE-9A9D67B1C8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908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28478" y="1855458"/>
            <a:ext cx="68727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BEM VINDOS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6688CBF-986D-C3B5-5CE8-B5C667F01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0F095880-2600-C50E-B4AD-968B64ECE24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5D43E771-1EAE-F755-1E1A-7526D7AAFEA7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2. Inventário</a:t>
            </a:r>
            <a:endParaRPr lang="pt-BR" sz="2200" dirty="0">
              <a:highlight>
                <a:srgbClr val="C0C0C0"/>
              </a:highlight>
            </a:endParaRPr>
          </a:p>
          <a:p>
            <a:pPr lvl="0" algn="just"/>
            <a:r>
              <a:rPr lang="pt-BR" sz="2200" b="1" dirty="0"/>
              <a:t>Ex.:</a:t>
            </a:r>
            <a:r>
              <a:rPr lang="pt-BR" sz="2200" dirty="0"/>
              <a:t> O levantamento anual das cadeiras, mesas e computadores existentes em uma escola pública municipal. </a:t>
            </a:r>
          </a:p>
          <a:p>
            <a:pPr lvl="0" algn="just"/>
            <a:br>
              <a:rPr lang="pt-BR" sz="2200" dirty="0"/>
            </a:br>
            <a:r>
              <a:rPr lang="pt-BR" sz="1500" dirty="0">
                <a:solidFill>
                  <a:schemeClr val="tx1"/>
                </a:solidFill>
                <a:highlight>
                  <a:srgbClr val="C0C0C0"/>
                </a:highlight>
              </a:rPr>
              <a:t>Lei Federal 4320/1964</a:t>
            </a:r>
          </a:p>
          <a:p>
            <a:pPr lvl="0" algn="just"/>
            <a:r>
              <a:rPr lang="pt-BR" sz="1500" dirty="0">
                <a:solidFill>
                  <a:schemeClr val="tx1"/>
                </a:solidFill>
                <a:highlight>
                  <a:srgbClr val="C0C0C0"/>
                </a:highlight>
              </a:rPr>
              <a:t>Art. 96. O levantamento geral dos bens móveis e imóveis terá por base o inventário analítico de cada unidade administrativa e os elementos da escrituração sintética na contabilidade.</a:t>
            </a:r>
            <a:br>
              <a:rPr lang="pt-BR" sz="1500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endParaRPr lang="pt-BR" sz="1500" dirty="0">
              <a:solidFill>
                <a:schemeClr val="tx1"/>
              </a:solidFill>
              <a:highlight>
                <a:srgbClr val="C0C0C0"/>
              </a:highlight>
            </a:endParaRPr>
          </a:p>
          <a:p>
            <a:pPr lvl="0" algn="just"/>
            <a:r>
              <a:rPr lang="pt-BR" sz="2200" b="1" dirty="0"/>
              <a:t>Fontes:</a:t>
            </a:r>
            <a:r>
              <a:rPr lang="pt-BR" sz="2200" dirty="0"/>
              <a:t> </a:t>
            </a:r>
          </a:p>
          <a:p>
            <a:pPr lvl="0" algn="just"/>
            <a:r>
              <a:rPr lang="pt-BR" sz="2200" dirty="0"/>
              <a:t>Lei Federal nº 4.320/1964 (Art. 96);</a:t>
            </a:r>
          </a:p>
          <a:p>
            <a:pPr lvl="0" algn="just"/>
            <a:endParaRPr lang="pt-BR" sz="22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7BC09A17-88A0-BABE-F854-70E64D9ED89D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7822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93A961A-AB9E-A720-250E-D81DE4C19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232A819-D0DC-5BF0-1897-448198A8D7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E11AD214-7AF8-F626-9E15-79BB6E9B2CD3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3. Processo de Cadastramento de Bens Móveis e Imóveis</a:t>
            </a:r>
            <a:endParaRPr lang="pt-BR" sz="2200" dirty="0">
              <a:highlight>
                <a:srgbClr val="C0C0C0"/>
              </a:highlight>
            </a:endParaRPr>
          </a:p>
          <a:p>
            <a:pPr algn="just"/>
            <a:r>
              <a:rPr lang="pt-BR" sz="2200" dirty="0"/>
              <a:t>Consiste no </a:t>
            </a:r>
            <a:r>
              <a:rPr lang="pt-BR" sz="2200" dirty="0">
                <a:highlight>
                  <a:srgbClr val="FFFF00"/>
                </a:highlight>
              </a:rPr>
              <a:t>registro analítico, individualizado e detalhado de todo o acervo patrimonial do ente público</a:t>
            </a:r>
            <a:r>
              <a:rPr lang="pt-BR" sz="2200" dirty="0"/>
              <a:t>, abrangendo tanto os ativos tangíveis transportáveis (bens móveis) quanto as estruturas físicas fixas e terrenos (bens imóveis). </a:t>
            </a:r>
          </a:p>
          <a:p>
            <a:pPr algn="just"/>
            <a:r>
              <a:rPr lang="pt-BR" sz="2200" dirty="0"/>
              <a:t>É um trâmite administrativo que identifica a titularidade, especificações técnicas, valor inicial, localização e estado de conservação do bem, garantindo a regularidade jurídica, a proteção do acervo e a fidedignidade dos registros contábeis.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1204345E-7E6B-FB01-BFE0-BC090CE2C2A3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7437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E6262C3-3B46-1012-10BC-86B08E381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C001F5E-59A7-D2A9-4238-31A17092757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BF9E0FEF-ADF8-81D6-D440-99ECC1ECCCFF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3. Processo de Cadastramento de Bens Móveis e Imóveis</a:t>
            </a:r>
            <a:endParaRPr lang="pt-BR" sz="2200" dirty="0">
              <a:highlight>
                <a:srgbClr val="C0C0C0"/>
              </a:highlight>
            </a:endParaRPr>
          </a:p>
          <a:p>
            <a:pPr lvl="0" algn="just"/>
            <a:r>
              <a:rPr lang="pt-BR" sz="2200" b="1" dirty="0"/>
              <a:t>Ex:</a:t>
            </a:r>
            <a:r>
              <a:rPr lang="pt-BR" sz="2200" dirty="0"/>
              <a:t> O cadastramento e tombamento de um lote de novos computadores para as secretarias (bens móveis) juntamente com o registro imobiliário de uma nova creche municipal (bens imóveis). </a:t>
            </a:r>
          </a:p>
          <a:p>
            <a:pPr lvl="0" algn="just"/>
            <a:endParaRPr lang="pt-BR" sz="2200" b="1" dirty="0"/>
          </a:p>
          <a:p>
            <a:pPr lvl="0" algn="just"/>
            <a:r>
              <a:rPr lang="pt-BR" sz="2200" b="1" dirty="0"/>
              <a:t>Fontes:</a:t>
            </a:r>
          </a:p>
          <a:p>
            <a:pPr lvl="0" algn="just"/>
            <a:r>
              <a:rPr lang="pt-BR" sz="2200" dirty="0"/>
              <a:t>Sistema de Informações Municipais (SIM-AM/TCE-PR); </a:t>
            </a:r>
          </a:p>
          <a:p>
            <a:pPr lvl="0" algn="just"/>
            <a:r>
              <a:rPr lang="pt-BR" sz="2200" dirty="0"/>
              <a:t>Lei Federal nº 4.320/1964; </a:t>
            </a:r>
          </a:p>
          <a:p>
            <a:pPr lvl="0" algn="just"/>
            <a:r>
              <a:rPr lang="pt-BR" sz="2200" dirty="0"/>
              <a:t>Manual de Contabilidade Aplicada ao Setor Público (MCASP).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71D3E3D7-64B4-A4B0-C4DD-37C7E7A4309A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5624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28DA0EE-A7AA-BD27-0809-78128EBF5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E49A97C0-F814-EBED-530F-793D82E6486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3458F9E-BABE-FD54-3F0A-2ED7F3C08E81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4. Classificação dos Bens de Acordo com sua Especificação</a:t>
            </a:r>
            <a:endParaRPr lang="pt-BR" sz="2200" dirty="0">
              <a:highlight>
                <a:srgbClr val="C0C0C0"/>
              </a:highlight>
            </a:endParaRPr>
          </a:p>
          <a:p>
            <a:pPr algn="just"/>
            <a:r>
              <a:rPr lang="pt-BR" sz="2200" dirty="0"/>
              <a:t>Os bens públicos dividem-se legalmente quanto à natureza (móveis, imóveis ou intangíveis), quanto à propriedade (próprio ou terceiro) e quanto à destinação em três categorias de utilização: bens dominicais, bens de uso comum do povo e bens de uso especial.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9407731B-AF8D-644E-B04F-43DAF483FF72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76475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33FBFE1-546B-7662-E8EB-17EA52FCD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5797E31A-46A9-F42C-CD0E-D3601FA78A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0F1C3D6-E760-7745-0DDF-C467F90EE0A4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4. Classificação dos Bens de Acordo com sua Especificação</a:t>
            </a:r>
            <a:endParaRPr lang="pt-BR" sz="2200" dirty="0">
              <a:highlight>
                <a:srgbClr val="C0C0C0"/>
              </a:highlight>
            </a:endParaRPr>
          </a:p>
          <a:p>
            <a:pPr lvl="0" algn="just"/>
            <a:r>
              <a:rPr lang="pt-BR" sz="2200" b="1" dirty="0"/>
              <a:t>Ex.:</a:t>
            </a:r>
            <a:r>
              <a:rPr lang="pt-BR" sz="2200" dirty="0"/>
              <a:t> Ruas e estradas (uso comum); hospitais e escolas (uso especial); terrenos e lotes industriais (dominicais). </a:t>
            </a:r>
          </a:p>
          <a:p>
            <a:pPr algn="just"/>
            <a:r>
              <a:rPr lang="pt-BR" sz="900" dirty="0">
                <a:highlight>
                  <a:srgbClr val="FFFF00"/>
                </a:highlight>
              </a:rPr>
              <a:t>CCB - CAPÍTULO III</a:t>
            </a:r>
          </a:p>
          <a:p>
            <a:pPr algn="just"/>
            <a:r>
              <a:rPr lang="pt-BR" sz="900" cap="all" dirty="0"/>
              <a:t>Dos Bens Públicos</a:t>
            </a:r>
            <a:endParaRPr lang="pt-BR" sz="900" dirty="0"/>
          </a:p>
          <a:p>
            <a:pPr algn="just"/>
            <a:r>
              <a:rPr lang="pt-BR" sz="900" dirty="0"/>
              <a:t>Art. 98. São públicos os bens do domínio nacional pertencentes às pessoas jurídicas de direito público interno; todos os outros são particulares, seja qual for a pessoa a que pertencerem.</a:t>
            </a:r>
          </a:p>
          <a:p>
            <a:pPr algn="just"/>
            <a:r>
              <a:rPr lang="pt-BR" sz="900" dirty="0"/>
              <a:t>Art. 99. São bens públicos:</a:t>
            </a:r>
          </a:p>
          <a:p>
            <a:pPr algn="just"/>
            <a:r>
              <a:rPr lang="pt-BR" sz="900" dirty="0">
                <a:highlight>
                  <a:srgbClr val="FFFF00"/>
                </a:highlight>
              </a:rPr>
              <a:t>I - os de uso comum do povo</a:t>
            </a:r>
            <a:r>
              <a:rPr lang="pt-BR" sz="900" dirty="0"/>
              <a:t>, tais como rios, mares, estradas, ruas e praças;</a:t>
            </a:r>
          </a:p>
          <a:p>
            <a:pPr algn="just"/>
            <a:r>
              <a:rPr lang="pt-BR" sz="900" dirty="0">
                <a:highlight>
                  <a:srgbClr val="FFFF00"/>
                </a:highlight>
              </a:rPr>
              <a:t>II - os de uso especial,</a:t>
            </a:r>
            <a:r>
              <a:rPr lang="pt-BR" sz="900" dirty="0"/>
              <a:t> tais como edifícios ou terrenos destinados a serviço ou estabelecimento da administração federal, estadual, territorial ou municipal, inclusive os de suas autarquias;</a:t>
            </a:r>
          </a:p>
          <a:p>
            <a:pPr algn="just"/>
            <a:r>
              <a:rPr lang="pt-BR" sz="900" dirty="0">
                <a:highlight>
                  <a:srgbClr val="FFFF00"/>
                </a:highlight>
              </a:rPr>
              <a:t>III - os dominicais</a:t>
            </a:r>
            <a:r>
              <a:rPr lang="pt-BR" sz="900" dirty="0"/>
              <a:t>, que constituem o patrimônio das pessoas jurídicas de direito público, como objeto de direito pessoal, ou real, de cada uma dessas entidades.</a:t>
            </a:r>
          </a:p>
          <a:p>
            <a:pPr algn="just"/>
            <a:r>
              <a:rPr lang="pt-BR" sz="900" dirty="0"/>
              <a:t>Parágrafo único. Não dispondo a lei em contrário, consideram-se dominicais os bens pertencentes às pessoas jurídicas de direito público a que se tenha dado estrutura de direito privado.</a:t>
            </a:r>
          </a:p>
          <a:p>
            <a:pPr algn="just"/>
            <a:r>
              <a:rPr lang="pt-BR" sz="900" dirty="0"/>
              <a:t>Art. 100. Os bens públicos de uso comum do povo e os de uso especial são inalienáveis, enquanto conservarem a sua qualificação, na forma que a lei determinar.</a:t>
            </a:r>
          </a:p>
          <a:p>
            <a:pPr algn="just"/>
            <a:r>
              <a:rPr lang="pt-BR" sz="900" dirty="0"/>
              <a:t>Art. 101. Os bens públicos dominicais podem ser alienados, observadas as exigências da lei.</a:t>
            </a:r>
          </a:p>
          <a:p>
            <a:pPr algn="just"/>
            <a:r>
              <a:rPr lang="pt-BR" sz="900" dirty="0"/>
              <a:t>Art. 102. Os bens públicos não estão sujeitos a usucapião.</a:t>
            </a:r>
          </a:p>
          <a:p>
            <a:pPr algn="just"/>
            <a:r>
              <a:rPr lang="pt-BR" sz="900" dirty="0"/>
              <a:t>Art. 103. O uso comum dos bens públicos pode ser gratuito ou retribuído, conforme for estabelecido legalmente pela entidade a cuja administração pertencerem.</a:t>
            </a:r>
          </a:p>
          <a:p>
            <a:pPr lvl="0" algn="just"/>
            <a:r>
              <a:rPr lang="pt-BR" sz="1800" b="1" dirty="0"/>
              <a:t>Fontes:</a:t>
            </a:r>
            <a:r>
              <a:rPr lang="pt-BR" sz="1800" dirty="0"/>
              <a:t> </a:t>
            </a:r>
          </a:p>
          <a:p>
            <a:pPr lvl="0" algn="just"/>
            <a:r>
              <a:rPr lang="pt-BR" sz="1800" dirty="0"/>
              <a:t>Código Civil Brasileiro (Art. 99);</a:t>
            </a:r>
          </a:p>
          <a:p>
            <a:pPr lvl="0" algn="just"/>
            <a:r>
              <a:rPr lang="pt-BR" sz="1800" dirty="0"/>
              <a:t>Módulo Patrimônio do SIM-AM/TCE-PR.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E87D1BA-19FA-D2AC-EBA2-0B271447ABC3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6881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C76A0CC-26AC-FD4E-16A8-46907E4B1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EC01344B-3ECC-CCC6-D213-191CAB5EF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93C1BDB-AE25-1E05-FD7D-468D98DD1CCD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5. Controle dos Bens Públicos</a:t>
            </a:r>
            <a:endParaRPr lang="pt-BR" sz="2200" dirty="0">
              <a:highlight>
                <a:srgbClr val="C0C0C0"/>
              </a:highlight>
            </a:endParaRPr>
          </a:p>
          <a:p>
            <a:pPr algn="just"/>
            <a:r>
              <a:rPr lang="pt-BR" sz="2200" dirty="0"/>
              <a:t>Refere-se ao </a:t>
            </a:r>
            <a:r>
              <a:rPr lang="pt-BR" sz="2200" dirty="0">
                <a:highlight>
                  <a:srgbClr val="FFFF00"/>
                </a:highlight>
              </a:rPr>
              <a:t>acompanhamento rigoroso do ciclo de vida do ativo</a:t>
            </a:r>
            <a:r>
              <a:rPr lang="pt-BR" sz="2200" dirty="0"/>
              <a:t> por meio de tombamentos, chapas de patrimônio (quando exigido) e sistemas de informações mensais de controle interno. </a:t>
            </a:r>
          </a:p>
          <a:p>
            <a:pPr algn="just"/>
            <a:r>
              <a:rPr lang="pt-BR" sz="2200" u="sng" dirty="0"/>
              <a:t>Garante a integridade, o histórico de movimentações e evita o desvio ou perecimento de materiais permanentes.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A7A8EB0-43B7-9E6F-4ED0-B69ED6BDFCE1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4882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56EA841-37DE-8849-9A97-B6E599619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76BCAC89-B352-C46C-A825-28CEF58C81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B69E1B6B-FC45-6684-EBD0-1167A119906E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5. Controle dos Bens Públicos</a:t>
            </a:r>
            <a:endParaRPr lang="pt-BR" sz="2200" dirty="0">
              <a:highlight>
                <a:srgbClr val="C0C0C0"/>
              </a:highlight>
            </a:endParaRPr>
          </a:p>
          <a:p>
            <a:pPr lvl="0" algn="just"/>
            <a:r>
              <a:rPr lang="pt-BR" sz="2200" b="1" dirty="0"/>
              <a:t>Ex.:</a:t>
            </a:r>
            <a:r>
              <a:rPr lang="pt-BR" sz="2200" dirty="0"/>
              <a:t> A emissão de alertas em sistemas de auditoria devido ao registro duplicado do código de identificação de um bem. </a:t>
            </a:r>
          </a:p>
          <a:p>
            <a:pPr lvl="0" algn="just"/>
            <a:endParaRPr lang="pt-BR" sz="2200" b="1" dirty="0"/>
          </a:p>
          <a:p>
            <a:pPr lvl="0" algn="just"/>
            <a:r>
              <a:rPr lang="pt-BR" sz="2200" b="1" dirty="0"/>
              <a:t>Fontes:</a:t>
            </a:r>
            <a:r>
              <a:rPr lang="pt-BR" sz="2200" dirty="0"/>
              <a:t> </a:t>
            </a:r>
          </a:p>
          <a:p>
            <a:pPr lvl="0" algn="just"/>
            <a:r>
              <a:rPr lang="pt-BR" sz="2200" dirty="0"/>
              <a:t>Módulo Patrimônio - Regras de Importação do TCE-PR; </a:t>
            </a:r>
          </a:p>
          <a:p>
            <a:pPr lvl="0" algn="just"/>
            <a:r>
              <a:rPr lang="pt-BR" sz="2200" dirty="0"/>
              <a:t>Lei nº 4.320/1964. 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51537BC-EB05-5157-5BA8-C2CCD1F3E978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7094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9F19E52-7861-D03D-4DA2-012FFFAB0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55E87F4F-6A2A-092A-B8DC-AC86D3F115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0ABA1EB7-028F-6005-9516-1725F117A712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6. Incorporação e Desincorporação</a:t>
            </a:r>
            <a:endParaRPr lang="pt-BR" sz="2200" dirty="0">
              <a:highlight>
                <a:srgbClr val="C0C0C0"/>
              </a:highlight>
            </a:endParaRPr>
          </a:p>
          <a:p>
            <a:pPr algn="just"/>
            <a:r>
              <a:rPr lang="pt-BR" sz="2200" dirty="0"/>
              <a:t>A </a:t>
            </a:r>
            <a:r>
              <a:rPr lang="pt-BR" sz="2200" u="sng" dirty="0"/>
              <a:t>incorporação é a inclusão formal</a:t>
            </a:r>
            <a:r>
              <a:rPr lang="pt-BR" sz="2200" dirty="0"/>
              <a:t> de um ativo no patrimônio público e no balanço contábil, </a:t>
            </a:r>
            <a:r>
              <a:rPr lang="pt-BR" sz="2200" b="1" dirty="0"/>
              <a:t>enquanto a desincorporação é o processo inverso</a:t>
            </a:r>
            <a:r>
              <a:rPr lang="pt-BR" sz="2200" dirty="0"/>
              <a:t>, retirando a responsabilidade sobre o bem do acervo público. </a:t>
            </a:r>
          </a:p>
          <a:p>
            <a:pPr algn="just"/>
            <a:r>
              <a:rPr lang="pt-BR" sz="2200" dirty="0"/>
              <a:t>Ambos </a:t>
            </a:r>
            <a:r>
              <a:rPr lang="pt-BR" sz="2200" dirty="0">
                <a:highlight>
                  <a:srgbClr val="FFFF00"/>
                </a:highlight>
              </a:rPr>
              <a:t>dependem de atos formais amparados por documentação legal e fiscal</a:t>
            </a:r>
            <a:r>
              <a:rPr lang="pt-BR" sz="2200" dirty="0"/>
              <a:t> correspondente.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118E8DB7-85BD-41EB-3070-E14FD30BFD8F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63834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93D3972-0225-0662-08CE-4EF10108E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1D1ED7F3-6FD6-26AD-C96B-5DDC84093F1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9685CF5D-E896-C274-5876-A567E6156BE1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6. Incorporação e Desincorporação</a:t>
            </a:r>
            <a:endParaRPr lang="pt-BR" sz="2200" dirty="0">
              <a:highlight>
                <a:srgbClr val="C0C0C0"/>
              </a:highlight>
            </a:endParaRPr>
          </a:p>
          <a:p>
            <a:pPr lvl="0" algn="just"/>
            <a:r>
              <a:rPr lang="pt-BR" sz="2200" b="1" dirty="0"/>
              <a:t>Ex.:</a:t>
            </a:r>
            <a:r>
              <a:rPr lang="pt-BR" sz="2200" dirty="0"/>
              <a:t> A entrada de uma retroescavadeira doada ao município (incorporação) e a saída de veículos inservíveis vendidos (desincorporação).</a:t>
            </a:r>
          </a:p>
          <a:p>
            <a:pPr lvl="0" algn="just"/>
            <a:endParaRPr lang="pt-BR" sz="2200" b="1" dirty="0"/>
          </a:p>
          <a:p>
            <a:pPr lvl="0" algn="just"/>
            <a:r>
              <a:rPr lang="pt-BR" sz="2200" b="1" dirty="0"/>
              <a:t>Fontes:</a:t>
            </a:r>
            <a:r>
              <a:rPr lang="pt-BR" sz="2200" dirty="0"/>
              <a:t> </a:t>
            </a:r>
          </a:p>
          <a:p>
            <a:pPr lvl="0" algn="just"/>
            <a:r>
              <a:rPr lang="pt-BR" sz="1900" dirty="0"/>
              <a:t>MCASP – Macrofunção de Patrimônio; </a:t>
            </a:r>
          </a:p>
          <a:p>
            <a:pPr lvl="0" algn="just"/>
            <a:r>
              <a:rPr lang="pt-BR" sz="1900" dirty="0"/>
              <a:t>Normas Brasileiras de Contabilidade Técnicas do Setor Público (NBC TSP).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321AA2A-9FDE-EBD1-1CC7-855D94E8F328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34663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98CAF2C0-A7F7-7E79-EB8D-1BEB880E7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54D41D16-6059-602C-7839-5430018FFB1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8B8FA2DC-DD6B-FECC-220F-C536C03F366D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7. Avaliação dos Bens Públicos</a:t>
            </a:r>
            <a:endParaRPr lang="pt-BR" sz="2200" dirty="0">
              <a:highlight>
                <a:srgbClr val="C0C0C0"/>
              </a:highlight>
            </a:endParaRPr>
          </a:p>
          <a:p>
            <a:pPr algn="just"/>
            <a:r>
              <a:rPr lang="pt-BR" sz="2200" dirty="0"/>
              <a:t>Processo técnico de </a:t>
            </a:r>
            <a:r>
              <a:rPr lang="pt-BR" sz="2200" dirty="0">
                <a:highlight>
                  <a:srgbClr val="FFFF00"/>
                </a:highlight>
              </a:rPr>
              <a:t>mensuração que atribui valor econômico </a:t>
            </a:r>
            <a:r>
              <a:rPr lang="pt-BR" sz="2200" dirty="0"/>
              <a:t>atualizado ao ativo. </a:t>
            </a:r>
          </a:p>
          <a:p>
            <a:pPr algn="just"/>
            <a:r>
              <a:rPr lang="pt-BR" sz="2200" dirty="0"/>
              <a:t>Utiliza o custo de aquisição ou construção como base primária, mas </a:t>
            </a:r>
            <a:r>
              <a:rPr lang="pt-BR" sz="2200" u="sng" dirty="0"/>
              <a:t>exige ajustes periódicos decorrentes de desgaste físico, obsolescência tecnológica, reavaliação de mercado ou depreciação acumulada</a:t>
            </a:r>
            <a:r>
              <a:rPr lang="pt-BR" sz="2200" dirty="0"/>
              <a:t>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0F17FCE4-A2F2-51EB-51DA-558A523595EA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2434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135650" y="1826582"/>
            <a:ext cx="68727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800" b="1" dirty="0">
                <a:solidFill>
                  <a:srgbClr val="00B0F0"/>
                </a:solidFill>
              </a:rPr>
              <a:t>Frotas, Patrimônio e Almoxarifado</a:t>
            </a:r>
            <a:endParaRPr lang="pt-BR" sz="2800" dirty="0">
              <a:solidFill>
                <a:srgbClr val="00B0F0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Novas Regras e Dicas de Inteligência Artificial</a:t>
            </a:r>
            <a:endParaRPr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2EAFC01-15AF-B1BE-02A8-A94FE58D3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30C12B6B-C094-4B4B-AEEA-5E8C3B171F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F4EE013-D31A-C591-2692-43FF7B8B202C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7. Avaliação dos Bens Públicos</a:t>
            </a:r>
            <a:endParaRPr lang="pt-BR" sz="2200" dirty="0">
              <a:highlight>
                <a:srgbClr val="C0C0C0"/>
              </a:highlight>
            </a:endParaRPr>
          </a:p>
          <a:p>
            <a:pPr lvl="0" algn="just"/>
            <a:r>
              <a:rPr lang="pt-BR" sz="2200" b="1" dirty="0"/>
              <a:t>Ex.:</a:t>
            </a:r>
            <a:r>
              <a:rPr lang="pt-BR" sz="2200" dirty="0"/>
              <a:t> O cálculo do valor residual de mercado de um veículo oficial da frota com base na tabela FIPE. </a:t>
            </a:r>
          </a:p>
          <a:p>
            <a:pPr lvl="0" algn="just"/>
            <a:endParaRPr lang="pt-BR" sz="2200" b="1" dirty="0"/>
          </a:p>
          <a:p>
            <a:pPr lvl="0" algn="just"/>
            <a:r>
              <a:rPr lang="pt-BR" sz="2200" b="1" dirty="0"/>
              <a:t>Fontes:</a:t>
            </a:r>
            <a:r>
              <a:rPr lang="pt-BR" sz="2200" dirty="0"/>
              <a:t> </a:t>
            </a:r>
          </a:p>
          <a:p>
            <a:pPr lvl="0" algn="just"/>
            <a:r>
              <a:rPr lang="pt-BR" sz="2200" dirty="0"/>
              <a:t>NBC TSP 07; </a:t>
            </a:r>
          </a:p>
          <a:p>
            <a:pPr lvl="0" algn="just"/>
            <a:r>
              <a:rPr lang="pt-BR" sz="2200" dirty="0"/>
              <a:t>Diretrizes Contábeis da Secretaria do Tesouro Nacional (STN).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72498C5A-9CDE-4A05-E4B8-647BDFEA3B2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86181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1389FDF-B1B2-D349-2F1F-2B7BEEE6D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FD6CAB61-AA88-EC13-DBC8-5B90FD0BCE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A8DCB75-2F1D-3599-D548-176EED5DD466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8. Baixa de Bens Públicos</a:t>
            </a:r>
            <a:endParaRPr lang="pt-BR" sz="2200" dirty="0">
              <a:highlight>
                <a:srgbClr val="C0C0C0"/>
              </a:highlight>
            </a:endParaRPr>
          </a:p>
          <a:p>
            <a:pPr algn="just"/>
            <a:r>
              <a:rPr lang="pt-BR" sz="2200" dirty="0"/>
              <a:t>Operação contábil e administrativa que </a:t>
            </a:r>
            <a:r>
              <a:rPr lang="pt-BR" sz="2200" u="sng" dirty="0"/>
              <a:t>retira o ativo </a:t>
            </a:r>
            <a:r>
              <a:rPr lang="pt-BR" sz="2200" dirty="0"/>
              <a:t>dos registros do ente público </a:t>
            </a:r>
            <a:r>
              <a:rPr lang="pt-BR" sz="2200" dirty="0">
                <a:highlight>
                  <a:srgbClr val="FFFF00"/>
                </a:highlight>
              </a:rPr>
              <a:t>após a constatação de sua inutilidade ou perda do controle sobre ele</a:t>
            </a:r>
            <a:r>
              <a:rPr lang="pt-BR" sz="2200" dirty="0"/>
              <a:t>. </a:t>
            </a:r>
          </a:p>
          <a:p>
            <a:pPr algn="just"/>
            <a:r>
              <a:rPr lang="pt-BR" sz="2200" dirty="0"/>
              <a:t>Ocorre obrigatoriamente por motivos previstos na lei, exigindo parecer técnico prévio da comissão de patrimônio.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D7EAF0B-479A-7CB5-7EA6-D529E456DBFB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93176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034FCCB0-00E6-6AB8-A179-4BA6FCA0D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C33F4F8C-0778-70BC-A593-792772236A3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9B3FFA1-4D15-9974-E937-E25D55CD0D19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8. Baixa de Bens Públicos</a:t>
            </a:r>
            <a:endParaRPr lang="pt-BR" sz="2200" dirty="0">
              <a:highlight>
                <a:srgbClr val="C0C0C0"/>
              </a:highlight>
            </a:endParaRPr>
          </a:p>
          <a:p>
            <a:pPr lvl="0" algn="just"/>
            <a:r>
              <a:rPr lang="pt-BR" sz="2200" b="1" dirty="0"/>
              <a:t>Ex.:</a:t>
            </a:r>
            <a:r>
              <a:rPr lang="pt-BR" sz="2200" dirty="0"/>
              <a:t> A baixa patrimonial de um microcomputador queimado, obsoleto ou irrecuperável comercialmente. </a:t>
            </a:r>
          </a:p>
          <a:p>
            <a:pPr lvl="0" algn="just"/>
            <a:endParaRPr lang="pt-BR" sz="2200" b="1" dirty="0"/>
          </a:p>
          <a:p>
            <a:pPr lvl="0" algn="just"/>
            <a:r>
              <a:rPr lang="pt-BR" sz="2200" b="1" dirty="0"/>
              <a:t>Fontes:</a:t>
            </a:r>
            <a:r>
              <a:rPr lang="pt-BR" sz="2200" dirty="0"/>
              <a:t> </a:t>
            </a:r>
          </a:p>
          <a:p>
            <a:pPr lvl="0" algn="just"/>
            <a:r>
              <a:rPr lang="pt-BR" sz="2200" dirty="0"/>
              <a:t>Lei Federal nº 14.133/2021 (Alienação de Bens);</a:t>
            </a:r>
          </a:p>
          <a:p>
            <a:pPr lvl="0" algn="just"/>
            <a:r>
              <a:rPr lang="pt-BR" sz="2200" dirty="0"/>
              <a:t>Manual de Gestão e Desfazimento de Bens Móveis - PGFN.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FC78D5A-DE5E-91C2-6A8D-45834DED205F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33507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DC9FAC5-707D-F9E5-16C5-2F01057AD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ED1BBCF5-3D7F-E70C-C6E4-22E97CA6974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3721FCD-80EF-BA60-4486-DF00A2AB5FFB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9. Outros Pontos (Consumo e Abastecimento)</a:t>
            </a:r>
            <a:endParaRPr lang="pt-BR" sz="2200" dirty="0">
              <a:highlight>
                <a:srgbClr val="C0C0C0"/>
              </a:highlight>
            </a:endParaRPr>
          </a:p>
          <a:p>
            <a:pPr algn="just"/>
            <a:r>
              <a:rPr lang="pt-BR" sz="2200" dirty="0"/>
              <a:t>Além do controle estático, a administração </a:t>
            </a:r>
            <a:r>
              <a:rPr lang="pt-BR" sz="2200" dirty="0">
                <a:highlight>
                  <a:srgbClr val="FFFF00"/>
                </a:highlight>
              </a:rPr>
              <a:t>gerencia pontos dinâmicos vinculados aos bens públicos</a:t>
            </a:r>
            <a:r>
              <a:rPr lang="pt-BR" sz="2200" dirty="0"/>
              <a:t>. </a:t>
            </a:r>
          </a:p>
          <a:p>
            <a:pPr algn="just"/>
            <a:r>
              <a:rPr lang="pt-BR" sz="2200" dirty="0"/>
              <a:t>Envolvendo a governança sobre equipamentos de tração mecânica que consomem combustível, </a:t>
            </a:r>
            <a:r>
              <a:rPr lang="pt-BR" sz="2200" u="sng" dirty="0"/>
              <a:t>exigindo o monitoramento de medidores físicos</a:t>
            </a:r>
            <a:r>
              <a:rPr lang="pt-BR" sz="2200" dirty="0"/>
              <a:t> como hodômetros ou horímetros para auditar a eficiência operacional.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12EEA810-F593-A0CC-3404-42E7079AA6EE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19925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E989F39-2E1C-F9FC-FE15-D29AB34B1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DC286D20-3468-2AD1-533D-E5AA4F6F51B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8881B127-0918-7F01-5372-CC7F4C3586AD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9. Outros Pontos (Consumo e Abastecimento)</a:t>
            </a:r>
            <a:endParaRPr lang="pt-BR" sz="2200" dirty="0">
              <a:highlight>
                <a:srgbClr val="C0C0C0"/>
              </a:highlight>
            </a:endParaRPr>
          </a:p>
          <a:p>
            <a:pPr lvl="0" algn="just"/>
            <a:r>
              <a:rPr lang="pt-BR" sz="2200" b="1" dirty="0"/>
              <a:t>Ex.:</a:t>
            </a:r>
            <a:r>
              <a:rPr lang="pt-BR" sz="2200" dirty="0"/>
              <a:t> O controle de consumo de diesel de um trator de esteira monitorado exclusivamente via horímetro. </a:t>
            </a:r>
          </a:p>
          <a:p>
            <a:pPr algn="just"/>
            <a:endParaRPr lang="pt-BR" sz="2200" b="1" dirty="0"/>
          </a:p>
          <a:p>
            <a:pPr algn="just"/>
            <a:r>
              <a:rPr lang="pt-BR" sz="2200" b="1" dirty="0"/>
              <a:t>Fontes:</a:t>
            </a:r>
            <a:r>
              <a:rPr lang="pt-BR" sz="2200" dirty="0"/>
              <a:t> </a:t>
            </a:r>
          </a:p>
          <a:p>
            <a:pPr algn="just"/>
            <a:r>
              <a:rPr lang="pt-BR" sz="2100" dirty="0"/>
              <a:t>Tabelas de Agrupamento de Bens e Medidores do SIM-AM (TCE-PR); </a:t>
            </a:r>
          </a:p>
          <a:p>
            <a:pPr algn="just"/>
            <a:r>
              <a:rPr lang="pt-BR" sz="2100" dirty="0"/>
              <a:t>Princípios da Eficiência na Administração Pública (Art. 37, CF). </a:t>
            </a:r>
            <a:endParaRPr lang="pt-BR" sz="2100" dirty="0">
              <a:solidFill>
                <a:schemeClr val="tx1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F51065C-E5FD-9743-726A-80236173503C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12950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9FE65FC-0FB4-F37B-A5A6-67855F836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03AFFBC-B19C-F647-3B22-9FF8FBC4368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844B46A-FDDF-3540-9E41-F5971E69A88C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solidFill>
                  <a:srgbClr val="00B0F0"/>
                </a:solidFill>
              </a:rPr>
              <a:t>Questão 1</a:t>
            </a:r>
            <a:endParaRPr lang="pt-BR" sz="2200" dirty="0">
              <a:solidFill>
                <a:srgbClr val="00B0F0"/>
              </a:solidFill>
            </a:endParaRPr>
          </a:p>
          <a:p>
            <a:pPr algn="just"/>
            <a:r>
              <a:rPr lang="pt-BR" sz="2200" dirty="0">
                <a:solidFill>
                  <a:srgbClr val="00B0F0"/>
                </a:solidFill>
              </a:rPr>
              <a:t>O ativo imobilizado representa uma das principais categorias do patrimônio público. </a:t>
            </a:r>
          </a:p>
          <a:p>
            <a:pPr algn="just"/>
            <a:r>
              <a:rPr lang="pt-BR" sz="2200" dirty="0">
                <a:solidFill>
                  <a:srgbClr val="00B0F0"/>
                </a:solidFill>
              </a:rPr>
              <a:t>Explique o que caracteriza um ativo imobilizado no setor público, quais são os requisitos para seu reconhecimento inicial e cite um exemplo de aplicação prática.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B2D451C-DFB6-93EE-46D6-6B584FCF5DD1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86673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B19BD36-620B-4B66-0541-8558565FA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4F09880-C485-94E2-FB6C-62B3CA74E7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DFE06B5B-092E-BCD9-183B-01BF54E66878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solidFill>
                  <a:srgbClr val="00B0F0"/>
                </a:solidFill>
              </a:rPr>
              <a:t>Questão 2</a:t>
            </a:r>
            <a:endParaRPr lang="pt-BR" sz="2200" dirty="0">
              <a:solidFill>
                <a:srgbClr val="00B0F0"/>
              </a:solidFill>
            </a:endParaRPr>
          </a:p>
          <a:p>
            <a:pPr algn="just"/>
            <a:r>
              <a:rPr lang="pt-BR" sz="2200" dirty="0">
                <a:solidFill>
                  <a:srgbClr val="00B0F0"/>
                </a:solidFill>
              </a:rPr>
              <a:t>O inventário patrimonial é considerado um importante instrumento de controle da Administração Pública. </a:t>
            </a:r>
          </a:p>
          <a:p>
            <a:pPr algn="just"/>
            <a:r>
              <a:rPr lang="pt-BR" sz="2200" dirty="0">
                <a:solidFill>
                  <a:srgbClr val="00B0F0"/>
                </a:solidFill>
              </a:rPr>
              <a:t>Explique sua finalidade, descreva sua importância para a gestão patrimonial e indique qual dispositivo legal estabelece sua realização.</a:t>
            </a:r>
          </a:p>
          <a:p>
            <a:pPr algn="just"/>
            <a:r>
              <a:rPr lang="pt-BR" sz="2200" dirty="0"/>
              <a:t> 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0A4A4A7-BB58-1D42-4DF8-07FADBF417AA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75748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601A6E4-BBB0-61F5-548A-1D95C5462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496CC71C-90E2-EE2D-2AC3-B144C042A8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16DC6DF-F902-FBF4-417F-BCC6EB93D597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solidFill>
                  <a:srgbClr val="00B0F0"/>
                </a:solidFill>
              </a:rPr>
              <a:t>Questão 3</a:t>
            </a:r>
            <a:endParaRPr lang="pt-BR" sz="2200" dirty="0">
              <a:solidFill>
                <a:srgbClr val="00B0F0"/>
              </a:solidFill>
            </a:endParaRPr>
          </a:p>
          <a:p>
            <a:pPr algn="just"/>
            <a:r>
              <a:rPr lang="pt-BR" sz="2200" dirty="0">
                <a:solidFill>
                  <a:srgbClr val="00B0F0"/>
                </a:solidFill>
              </a:rPr>
              <a:t>Os bens públicos podem ser classificados conforme sua destinação. Explique as diferenças entre bens de uso comum do povo, bens de uso especial e bens dominicais, apresentando um exemplo de cada categoria e comentando as principais implicações jurídicas dessa classificação.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0C6BAD12-453E-3530-9B96-F3C542D4A8EC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2117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61ABFEF-2D2E-DCE4-066B-259370239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6783A1B-211D-53E2-E1B2-2AEB0F9178A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E01CDD6E-EF85-E1A1-02D1-D7519CEAD011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600" b="1" dirty="0"/>
              <a:t>Referência</a:t>
            </a:r>
          </a:p>
          <a:p>
            <a:pPr algn="just"/>
            <a:r>
              <a:rPr lang="pt-BR" sz="1500" dirty="0">
                <a:solidFill>
                  <a:schemeClr val="tx1"/>
                </a:solidFill>
              </a:rPr>
              <a:t>Brasil. Lei nº 4.320, de 17 de março de 1964. Estatui Normas Gerais de Direito Financeiro para elaboração </a:t>
            </a:r>
            <a:r>
              <a:rPr lang="pt-BR" sz="1500">
                <a:solidFill>
                  <a:schemeClr val="tx1"/>
                </a:solidFill>
              </a:rPr>
              <a:t>e controle </a:t>
            </a:r>
            <a:r>
              <a:rPr lang="pt-BR" sz="1500" dirty="0">
                <a:solidFill>
                  <a:schemeClr val="tx1"/>
                </a:solidFill>
              </a:rPr>
              <a:t>dos orçamentos e balanços da União, dos Estados, dos Municípios e do Distrito Federal. Brasília, DF, 1964.</a:t>
            </a:r>
          </a:p>
          <a:p>
            <a:pPr algn="just"/>
            <a:r>
              <a:rPr lang="pt-BR" sz="1500" dirty="0">
                <a:solidFill>
                  <a:schemeClr val="tx1"/>
                </a:solidFill>
              </a:rPr>
              <a:t>Secretaria do Tesouro Nacional (STN). </a:t>
            </a:r>
            <a:r>
              <a:rPr lang="pt-BR" sz="1500" i="1" dirty="0">
                <a:solidFill>
                  <a:schemeClr val="tx1"/>
                </a:solidFill>
              </a:rPr>
              <a:t>Manual de Contabilidade Aplicada ao Setor Público (MCASP)</a:t>
            </a:r>
            <a:r>
              <a:rPr lang="pt-BR" sz="1500" dirty="0">
                <a:solidFill>
                  <a:schemeClr val="tx1"/>
                </a:solidFill>
              </a:rPr>
              <a:t>. 10. ed. Brasília: STN, 2023.</a:t>
            </a:r>
          </a:p>
          <a:p>
            <a:pPr algn="just"/>
            <a:r>
              <a:rPr lang="pt-BR" sz="1500" dirty="0">
                <a:solidFill>
                  <a:schemeClr val="tx1"/>
                </a:solidFill>
              </a:rPr>
              <a:t>Conselho Federal de Contabilidade (CFC). </a:t>
            </a:r>
            <a:r>
              <a:rPr lang="pt-BR" sz="1500" i="1" dirty="0">
                <a:solidFill>
                  <a:schemeClr val="tx1"/>
                </a:solidFill>
              </a:rPr>
              <a:t>NBC TSP 07 – Ativo Imobilizado</a:t>
            </a:r>
            <a:r>
              <a:rPr lang="pt-BR" sz="1500" dirty="0">
                <a:solidFill>
                  <a:schemeClr val="tx1"/>
                </a:solidFill>
              </a:rPr>
              <a:t>. Brasília: CFC, 2017.</a:t>
            </a:r>
          </a:p>
          <a:p>
            <a:pPr algn="just"/>
            <a:r>
              <a:rPr lang="pt-BR" sz="1500" dirty="0">
                <a:solidFill>
                  <a:schemeClr val="tx1"/>
                </a:solidFill>
              </a:rPr>
              <a:t>Tribunal de Contas do Estado do Paraná (TCE-PR). </a:t>
            </a:r>
            <a:r>
              <a:rPr lang="pt-BR" sz="1500" i="1" dirty="0">
                <a:solidFill>
                  <a:schemeClr val="tx1"/>
                </a:solidFill>
              </a:rPr>
              <a:t>Manual do Sistema de Informações Municipais - Acompanhamento Mensal (SIM-AM)</a:t>
            </a:r>
            <a:r>
              <a:rPr lang="pt-BR" sz="1500" dirty="0">
                <a:solidFill>
                  <a:schemeClr val="tx1"/>
                </a:solidFill>
              </a:rPr>
              <a:t>: Módulo Patrimônio. Curitiba: TCE-PR.</a:t>
            </a:r>
          </a:p>
          <a:p>
            <a:pPr algn="just"/>
            <a:r>
              <a:rPr lang="pt-BR" sz="1500" dirty="0">
                <a:solidFill>
                  <a:schemeClr val="tx1"/>
                </a:solidFill>
              </a:rPr>
              <a:t>Brasil. Código Civil Brasileiro. Lei nº 10.406, de 10 de janeiro de 2002. Institui o Código Civil. Brasília, DF, 2002.</a:t>
            </a:r>
          </a:p>
          <a:p>
            <a:pPr algn="just"/>
            <a:r>
              <a:rPr lang="pt-BR" sz="1500" dirty="0">
                <a:solidFill>
                  <a:schemeClr val="tx1"/>
                </a:solidFill>
              </a:rPr>
              <a:t>Brasil. Lei nº 14.133, de 1º de abril de 2021. Lei de Licitações e Contratos Administrativos. Brasília, DF, 2021.</a:t>
            </a:r>
          </a:p>
          <a:p>
            <a:pPr algn="just"/>
            <a:endParaRPr lang="pt-BR" sz="2200" dirty="0">
              <a:highlight>
                <a:srgbClr val="FFFF00"/>
              </a:highlight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0539260-EE9F-2E52-7071-7A9B736BCE4C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97041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12EA52B-50A7-B951-E9D1-698BA3A6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1902E727-8DF0-42AC-73AD-F27385E3FD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E3351664-52A5-31FE-6B6B-F42A168FB837}"/>
              </a:ext>
            </a:extLst>
          </p:cNvPr>
          <p:cNvSpPr txBox="1"/>
          <p:nvPr/>
        </p:nvSpPr>
        <p:spPr>
          <a:xfrm>
            <a:off x="1228478" y="1855458"/>
            <a:ext cx="68727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6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F1CA1170-8CB7-ACB2-2929-C3FF5E811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E4124EC6-4CBA-F6FF-E663-5E65AA07A0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7300B0FE-9D7B-A551-E1AB-4914534188C3}"/>
              </a:ext>
            </a:extLst>
          </p:cNvPr>
          <p:cNvSpPr txBox="1"/>
          <p:nvPr/>
        </p:nvSpPr>
        <p:spPr>
          <a:xfrm>
            <a:off x="1135650" y="1890655"/>
            <a:ext cx="6872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Patrimônio Público em Estudo</a:t>
            </a:r>
            <a:endParaRPr lang="pt-BR" sz="34400" b="1" dirty="0">
              <a:solidFill>
                <a:schemeClr val="bg1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6A4EBDD-D6CA-C78F-6690-7B9B9557581E}"/>
              </a:ext>
            </a:extLst>
          </p:cNvPr>
          <p:cNvSpPr txBox="1"/>
          <p:nvPr/>
        </p:nvSpPr>
        <p:spPr>
          <a:xfrm>
            <a:off x="1135650" y="2391117"/>
            <a:ext cx="409800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Dia: 08/07/2026  Das 14h às 17h</a:t>
            </a:r>
          </a:p>
        </p:txBody>
      </p:sp>
    </p:spTree>
    <p:extLst>
      <p:ext uri="{BB962C8B-B14F-4D97-AF65-F5344CB8AC3E}">
        <p14:creationId xmlns:p14="http://schemas.microsoft.com/office/powerpoint/2010/main" val="696507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7F100D7D-2934-0F40-3EFB-91F8E041B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02501E28-2706-CAB6-01F7-3E7445743B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EAF65CD7-9346-5398-A13E-C06D47054FFC}"/>
              </a:ext>
            </a:extLst>
          </p:cNvPr>
          <p:cNvSpPr txBox="1"/>
          <p:nvPr/>
        </p:nvSpPr>
        <p:spPr>
          <a:xfrm>
            <a:off x="1135650" y="619563"/>
            <a:ext cx="68727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3600" dirty="0">
                <a:solidFill>
                  <a:srgbClr val="00B0F0"/>
                </a:solidFill>
              </a:rPr>
              <a:t>Seja a diferença que transforma a Gestão Pública!</a:t>
            </a:r>
            <a:endParaRPr lang="pt-BR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pt-BR" sz="60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lvl="0" algn="ctr"/>
            <a:r>
              <a:rPr lang="pt-BR" sz="6000" b="1" dirty="0">
                <a:solidFill>
                  <a:srgbClr val="00B0F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Só Venha!!!</a:t>
            </a:r>
            <a:endParaRPr lang="pt-BR" sz="6000" dirty="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1291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A6D2E93A-0763-C3C1-247A-9E28B00D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AAE13CD1-365A-804C-8626-DF2659DD93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DF583E57-ADD7-02F1-2A9B-28D29C22E6AE}"/>
              </a:ext>
            </a:extLst>
          </p:cNvPr>
          <p:cNvSpPr txBox="1"/>
          <p:nvPr/>
        </p:nvSpPr>
        <p:spPr>
          <a:xfrm>
            <a:off x="1049022" y="63386"/>
            <a:ext cx="6872700" cy="482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na Unyflex desde 2020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Treinador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lvl="4" algn="r">
              <a:buNone/>
              <a:defRPr/>
            </a:pPr>
            <a:endParaRPr lang="pt-BR" altLang="pt-BR" sz="11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r>
              <a:rPr lang="pt-BR" altLang="pt-BR" sz="2000" b="1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lang="pt-BR" sz="2000" dirty="0">
              <a:solidFill>
                <a:schemeClr val="bg1"/>
              </a:solidFill>
              <a:highlight>
                <a:srgbClr val="00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5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0D0B81E-6817-EBA4-B76D-F8952D443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57F918BD-CBCE-DDA4-BAFF-916260FEFA1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68407627-A23B-0330-A975-E4C8B45D1982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tx1"/>
                </a:solidFill>
              </a:rPr>
              <a:t>1 Ativo imobilizado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tx1"/>
                </a:solidFill>
              </a:rPr>
              <a:t>2 Inventário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tx1"/>
                </a:solidFill>
              </a:rPr>
              <a:t>3 Processo de Cadastramento de Bens Móveis e Imóveis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tx1"/>
                </a:solidFill>
              </a:rPr>
              <a:t>4 Classificação dos bens de acordo com sua especificação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tx1"/>
                </a:solidFill>
              </a:rPr>
              <a:t>5 Controle dos bens públicos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tx1"/>
                </a:solidFill>
              </a:rPr>
              <a:t>6 Incorporação e Desincorporação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tx1"/>
                </a:solidFill>
              </a:rPr>
              <a:t>7 Avaliação dos bens públicos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tx1"/>
                </a:solidFill>
              </a:rPr>
              <a:t>8 Baixa de bens públicos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tx1"/>
                </a:solidFill>
              </a:rPr>
              <a:t>9 Outros pontos em destaque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C42B7BDD-B122-5CF6-ADFE-EC67711705B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497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FAAF03E-254B-1AE7-1EC6-995CAAFF4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CA3C00D-36F1-D15E-0D25-952963D90D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6B1F822-2D3B-8C25-549B-D7E6FE1486F6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1. Ativo Imobilizado</a:t>
            </a:r>
            <a:endParaRPr lang="pt-BR" sz="2200" dirty="0">
              <a:highlight>
                <a:srgbClr val="C0C0C0"/>
              </a:highlight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3D3AD45-384C-3481-108B-F7DC533806BB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0C339A8-0F7B-BE70-258A-E531F4968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059040"/>
              </p:ext>
            </p:extLst>
          </p:nvPr>
        </p:nvGraphicFramePr>
        <p:xfrm>
          <a:off x="162043" y="673768"/>
          <a:ext cx="8712450" cy="3262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150">
                  <a:extLst>
                    <a:ext uri="{9D8B030D-6E8A-4147-A177-3AD203B41FA5}">
                      <a16:colId xmlns:a16="http://schemas.microsoft.com/office/drawing/2014/main" val="382040255"/>
                    </a:ext>
                  </a:extLst>
                </a:gridCol>
                <a:gridCol w="2904150">
                  <a:extLst>
                    <a:ext uri="{9D8B030D-6E8A-4147-A177-3AD203B41FA5}">
                      <a16:colId xmlns:a16="http://schemas.microsoft.com/office/drawing/2014/main" val="2623084519"/>
                    </a:ext>
                  </a:extLst>
                </a:gridCol>
                <a:gridCol w="2904150">
                  <a:extLst>
                    <a:ext uri="{9D8B030D-6E8A-4147-A177-3AD203B41FA5}">
                      <a16:colId xmlns:a16="http://schemas.microsoft.com/office/drawing/2014/main" val="3073134152"/>
                    </a:ext>
                  </a:extLst>
                </a:gridCol>
              </a:tblGrid>
              <a:tr h="333142">
                <a:tc gridSpan="3"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Estrutura do Plano de Contas Aplicado ao Setor Público – PCASP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24027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r>
                        <a:rPr lang="pt-BR" dirty="0"/>
                        <a:t>Ativo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793012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r>
                        <a:rPr lang="pt-BR" b="1" dirty="0"/>
                        <a:t>Ativo Circulante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46427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r>
                        <a:rPr lang="pt-BR" b="1" dirty="0"/>
                        <a:t>Ativo Não Circulante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749427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r>
                        <a:rPr lang="pt-BR" dirty="0"/>
                        <a:t>    Investimentos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191536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r>
                        <a:rPr lang="pt-BR" dirty="0"/>
                        <a:t>    Imobilizado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676612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r>
                        <a:rPr lang="pt-BR" dirty="0">
                          <a:highlight>
                            <a:srgbClr val="FF0000"/>
                          </a:highlight>
                        </a:rPr>
                        <a:t>          Bens Móveis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889968"/>
                  </a:ext>
                </a:extLst>
              </a:tr>
              <a:tr h="465486">
                <a:tc>
                  <a:txBody>
                    <a:bodyPr/>
                    <a:lstStyle/>
                    <a:p>
                      <a:r>
                        <a:rPr lang="pt-BR" dirty="0">
                          <a:highlight>
                            <a:srgbClr val="FF0000"/>
                          </a:highlight>
                        </a:rPr>
                        <a:t>          Bens Imóveis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31755"/>
                  </a:ext>
                </a:extLst>
              </a:tr>
              <a:tr h="465486">
                <a:tc>
                  <a:txBody>
                    <a:bodyPr/>
                    <a:lstStyle/>
                    <a:p>
                      <a:r>
                        <a:rPr lang="pt-BR" dirty="0"/>
                        <a:t>    Intangível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88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00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9B89FC8-4389-5FBB-18A0-A3BAE0401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4B6143B-7F7E-2BB7-6660-C155B864EF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D7BB931E-7C75-9A90-FB03-EE9BFCCFC4A4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1. Ativo Imobilizado</a:t>
            </a:r>
            <a:endParaRPr lang="pt-BR" sz="2200" dirty="0">
              <a:highlight>
                <a:srgbClr val="C0C0C0"/>
              </a:highlight>
            </a:endParaRPr>
          </a:p>
          <a:p>
            <a:pPr algn="just"/>
            <a:r>
              <a:rPr lang="pt-BR" sz="2200" dirty="0"/>
              <a:t>Compreende os bens </a:t>
            </a:r>
            <a:r>
              <a:rPr lang="pt-BR" sz="2200" dirty="0">
                <a:highlight>
                  <a:srgbClr val="FFFF00"/>
                </a:highlight>
              </a:rPr>
              <a:t>tangíveis </a:t>
            </a:r>
            <a:r>
              <a:rPr lang="pt-BR" sz="2200" dirty="0"/>
              <a:t>mantidos pela administração pública para </a:t>
            </a:r>
            <a:r>
              <a:rPr lang="pt-BR" sz="2200" dirty="0">
                <a:highlight>
                  <a:srgbClr val="FFFF00"/>
                </a:highlight>
              </a:rPr>
              <a:t>uso na produção ou fornecimento de bens e serviços</a:t>
            </a:r>
            <a:r>
              <a:rPr lang="pt-BR" sz="2200" dirty="0"/>
              <a:t>, ou </a:t>
            </a:r>
            <a:r>
              <a:rPr lang="pt-BR" sz="2200" u="sng" dirty="0"/>
              <a:t>para fins administrativos, com expectativa de utilização por mais de um período</a:t>
            </a:r>
            <a:r>
              <a:rPr lang="pt-BR" sz="2200" dirty="0"/>
              <a:t>.</a:t>
            </a:r>
          </a:p>
          <a:p>
            <a:pPr algn="just"/>
            <a:r>
              <a:rPr lang="pt-BR" sz="2200" dirty="0"/>
              <a:t>Seu reconhecimento inicial </a:t>
            </a:r>
            <a:r>
              <a:rPr lang="pt-BR" sz="2200" dirty="0">
                <a:highlight>
                  <a:srgbClr val="FFFF00"/>
                </a:highlight>
              </a:rPr>
              <a:t>exige que o controle gere benefícios econômicos ou potencial </a:t>
            </a:r>
            <a:r>
              <a:rPr lang="pt-BR" sz="2200" dirty="0"/>
              <a:t>de serviços futuros e custo mensurável.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99EF8F9-52CE-70F3-3A99-80ABA05CC017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9751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1. Ativo Imobilizado</a:t>
            </a:r>
            <a:endParaRPr lang="pt-BR" sz="2200" dirty="0">
              <a:highlight>
                <a:srgbClr val="C0C0C0"/>
              </a:highlight>
            </a:endParaRPr>
          </a:p>
          <a:p>
            <a:pPr lvl="0" algn="just"/>
            <a:r>
              <a:rPr lang="pt-BR" sz="2200" b="1" dirty="0"/>
              <a:t>Ex.:</a:t>
            </a:r>
            <a:r>
              <a:rPr lang="pt-BR" sz="2200" dirty="0"/>
              <a:t> A aquisição de um helicóptero de resgate ou de uma ambulância para a saúde pública. </a:t>
            </a:r>
          </a:p>
          <a:p>
            <a:pPr lvl="0" algn="just"/>
            <a:endParaRPr lang="pt-BR" sz="2200" b="1" dirty="0"/>
          </a:p>
          <a:p>
            <a:pPr lvl="0" algn="just"/>
            <a:r>
              <a:rPr lang="pt-BR" sz="2200" b="1" dirty="0"/>
              <a:t>Fontes:</a:t>
            </a:r>
            <a:r>
              <a:rPr lang="pt-BR" sz="2200" dirty="0"/>
              <a:t> </a:t>
            </a:r>
          </a:p>
          <a:p>
            <a:pPr algn="just"/>
            <a:r>
              <a:rPr lang="pt-BR" sz="2200" u="sng" dirty="0"/>
              <a:t>NBC TSP 07*</a:t>
            </a:r>
            <a:r>
              <a:rPr lang="pt-BR" sz="2200" dirty="0"/>
              <a:t> (Ativo Imobilizado); </a:t>
            </a:r>
            <a:r>
              <a:rPr lang="pt-BR" sz="2200" dirty="0">
                <a:highlight>
                  <a:srgbClr val="00FF00"/>
                </a:highlight>
              </a:rPr>
              <a:t>*Em 2027 será a NBC TSP 37</a:t>
            </a:r>
          </a:p>
          <a:p>
            <a:pPr lvl="0" algn="just"/>
            <a:r>
              <a:rPr lang="pt-BR" sz="2200" dirty="0"/>
              <a:t>Manual de Contabilidade Aplicada ao Setor Público (MCASP).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D2616B3-C943-9132-7F37-E4103E73A9F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11FEB3F-6CE8-BE27-059A-C88FD148F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5224C6E-C306-4835-FCE0-2D7887E1BD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1353149-F6C8-499D-D7E8-F09D857DE1EC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C0C0C0"/>
                </a:highlight>
              </a:rPr>
              <a:t>2. Inventário</a:t>
            </a:r>
            <a:endParaRPr lang="pt-BR" sz="2200" dirty="0">
              <a:highlight>
                <a:srgbClr val="C0C0C0"/>
              </a:highlight>
            </a:endParaRPr>
          </a:p>
          <a:p>
            <a:pPr algn="just"/>
            <a:r>
              <a:rPr lang="pt-BR" sz="2200" dirty="0"/>
              <a:t>É o </a:t>
            </a:r>
            <a:r>
              <a:rPr lang="pt-BR" sz="2200" dirty="0">
                <a:highlight>
                  <a:srgbClr val="FFFF00"/>
                </a:highlight>
              </a:rPr>
              <a:t>procedimento administrativo periódico realizado para arrolar, identificar, localizar e verificar o estado de conservação de todos os bens móveis e imóveis que integram o patrimônio público</a:t>
            </a:r>
            <a:r>
              <a:rPr lang="pt-BR" sz="2200" dirty="0"/>
              <a:t>. </a:t>
            </a:r>
          </a:p>
          <a:p>
            <a:pPr algn="just"/>
            <a:r>
              <a:rPr lang="pt-BR" sz="2200" dirty="0"/>
              <a:t>Garante a fidedignidade entre os registros contábeis da entidade governamental e a existência física real desses ativos.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D8CEA2EC-FE07-3A6A-BD24-0FB4D1699B25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Patrimônio Público em Estudo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4951322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1801</Words>
  <Application>Microsoft Office PowerPoint</Application>
  <PresentationFormat>Apresentação na tela (16:9)</PresentationFormat>
  <Paragraphs>176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Arial</vt:lpstr>
      <vt:lpstr>Montserrat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Nilson</dc:creator>
  <cp:lastModifiedBy>Nilson</cp:lastModifiedBy>
  <cp:revision>107</cp:revision>
  <dcterms:modified xsi:type="dcterms:W3CDTF">2026-07-04T18:41:49Z</dcterms:modified>
</cp:coreProperties>
</file>